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58" r:id="rId4"/>
    <p:sldId id="270" r:id="rId5"/>
    <p:sldId id="259" r:id="rId6"/>
    <p:sldId id="260" r:id="rId7"/>
    <p:sldId id="261" r:id="rId8"/>
    <p:sldId id="262" r:id="rId9"/>
    <p:sldId id="263" r:id="rId10"/>
    <p:sldId id="267" r:id="rId11"/>
    <p:sldId id="269" r:id="rId12"/>
    <p:sldId id="264" r:id="rId13"/>
    <p:sldId id="265" r:id="rId1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0" d="100"/>
          <a:sy n="60" d="100"/>
        </p:scale>
        <p:origin x="1602" y="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ый треугольник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/>
              <a:t>Образец подзаголовка</a:t>
            </a:r>
            <a:endParaRPr kumimoji="0" lang="en-US"/>
          </a:p>
        </p:txBody>
      </p:sp>
      <p:grpSp>
        <p:nvGrpSpPr>
          <p:cNvPr id="2" name="Группа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Полилиния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8" name="Полилиния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1" name="Полилиния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/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Прямая соединительная линия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B5C51E95-D328-4418-8DF8-9EA574E83DB0}" type="datetimeFigureOut">
              <a:rPr lang="ru-RU" smtClean="0"/>
              <a:t>06.03.2024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AA3E5615-982D-4C2F-8B86-5288AEECBBB3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C51E95-D328-4418-8DF8-9EA574E83DB0}" type="datetimeFigureOut">
              <a:rPr lang="ru-RU" smtClean="0"/>
              <a:t>06.03.2024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3E5615-982D-4C2F-8B86-5288AEECBBB3}" type="slidenum">
              <a:rPr lang="ru-RU" smtClean="0"/>
              <a:t>‹#›</a:t>
            </a:fld>
            <a:endParaRPr lang="ru-RU"/>
          </a:p>
        </p:txBody>
      </p:sp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C51E95-D328-4418-8DF8-9EA574E83DB0}" type="datetimeFigureOut">
              <a:rPr lang="ru-RU" smtClean="0"/>
              <a:t>06.03.2024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3E5615-982D-4C2F-8B86-5288AEECBBB3}" type="slidenum">
              <a:rPr lang="ru-RU" smtClean="0"/>
              <a:t>‹#›</a:t>
            </a:fld>
            <a:endParaRPr lang="ru-RU"/>
          </a:p>
        </p:txBody>
      </p:sp>
      <p:sp>
        <p:nvSpPr>
          <p:cNvPr id="7" name="Нашивка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  <p:sp>
        <p:nvSpPr>
          <p:cNvPr id="8" name="Нашивка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C51E95-D328-4418-8DF8-9EA574E83DB0}" type="datetimeFigureOut">
              <a:rPr lang="ru-RU" smtClean="0"/>
              <a:t>06.03.2024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3E5615-982D-4C2F-8B86-5288AEECBBB3}" type="slidenum">
              <a:rPr lang="ru-RU" smtClean="0"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C51E95-D328-4418-8DF8-9EA574E83DB0}" type="datetimeFigureOut">
              <a:rPr lang="ru-RU" smtClean="0"/>
              <a:t>06.03.2024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3E5615-982D-4C2F-8B86-5288AEECBBB3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C51E95-D328-4418-8DF8-9EA574E83DB0}" type="datetimeFigureOut">
              <a:rPr lang="ru-RU" smtClean="0"/>
              <a:t>06.03.2024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3E5615-982D-4C2F-8B86-5288AEECBBB3}" type="slidenum">
              <a:rPr lang="ru-RU" smtClean="0"/>
              <a:t>‹#›</a:t>
            </a:fld>
            <a:endParaRPr lang="ru-RU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C51E95-D328-4418-8DF8-9EA574E83DB0}" type="datetimeFigureOut">
              <a:rPr lang="ru-RU" smtClean="0"/>
              <a:t>06.03.2024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3E5615-982D-4C2F-8B86-5288AEECBBB3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/>
          <a:p>
            <a:fld id="{B5C51E95-D328-4418-8DF8-9EA574E83DB0}" type="datetimeFigureOut">
              <a:rPr lang="ru-RU" smtClean="0"/>
              <a:t>06.03.2024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3E5615-982D-4C2F-8B86-5288AEECBBB3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/>
              <a:t>Вставка рисунка</a:t>
            </a:r>
            <a:endParaRPr kumimoji="0" lang="en-US" dirty="0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B5C51E95-D328-4418-8DF8-9EA574E83DB0}" type="datetimeFigureOut">
              <a:rPr lang="ru-RU" smtClean="0"/>
              <a:t>06.03.2024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AA3E5615-982D-4C2F-8B86-5288AEECBBB3}" type="slidenum">
              <a:rPr lang="ru-RU" smtClean="0"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Полилиния 8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Прямоугольный треугольник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Нашивка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  <p:sp>
        <p:nvSpPr>
          <p:cNvPr id="13" name="Нашивка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C51E95-D328-4418-8DF8-9EA574E83DB0}" type="datetimeFigureOut">
              <a:rPr lang="ru-RU" smtClean="0"/>
              <a:t>06.03.2024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3E5615-982D-4C2F-8B86-5288AEECBBB3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C51E95-D328-4418-8DF8-9EA574E83DB0}" type="datetimeFigureOut">
              <a:rPr lang="ru-RU" smtClean="0"/>
              <a:t>06.03.2024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3E5615-982D-4C2F-8B86-5288AEECBBB3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олилиния 12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олилиния 11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Прямоугольный треугольник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15" name="Прямая соединительная линия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/>
              <a:t>Образец текста</a:t>
            </a:r>
          </a:p>
          <a:p>
            <a:pPr lvl="1" eaLnBrk="1" latinLnBrk="0" hangingPunct="1"/>
            <a:r>
              <a:rPr kumimoji="0" lang="ru-RU"/>
              <a:t>Второй уровень</a:t>
            </a:r>
          </a:p>
          <a:p>
            <a:pPr lvl="2" eaLnBrk="1" latinLnBrk="0" hangingPunct="1"/>
            <a:r>
              <a:rPr kumimoji="0" lang="ru-RU"/>
              <a:t>Третий уровень</a:t>
            </a:r>
          </a:p>
          <a:p>
            <a:pPr lvl="3" eaLnBrk="1" latinLnBrk="0" hangingPunct="1"/>
            <a:r>
              <a:rPr kumimoji="0" lang="ru-RU"/>
              <a:t>Четвертый уровень</a:t>
            </a:r>
          </a:p>
          <a:p>
            <a:pPr lvl="4" eaLnBrk="1" latinLnBrk="0" hangingPunct="1"/>
            <a:r>
              <a:rPr kumimoji="0" lang="ru-RU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B5C51E95-D328-4418-8DF8-9EA574E83DB0}" type="datetimeFigureOut">
              <a:rPr lang="ru-RU" smtClean="0"/>
              <a:t>06.03.2024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AA3E5615-982D-4C2F-8B86-5288AEECBBB3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gif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7" Type="http://schemas.openxmlformats.org/officeDocument/2006/relationships/image" Target="../media/image18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image" Target="../media/image19.png"/><Relationship Id="rId7" Type="http://schemas.openxmlformats.org/officeDocument/2006/relationships/image" Target="../media/image23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10" Type="http://schemas.openxmlformats.org/officeDocument/2006/relationships/image" Target="../media/image17.png"/><Relationship Id="rId4" Type="http://schemas.openxmlformats.org/officeDocument/2006/relationships/image" Target="../media/image20.png"/><Relationship Id="rId9" Type="http://schemas.openxmlformats.org/officeDocument/2006/relationships/image" Target="../media/image25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21804" y="1844824"/>
            <a:ext cx="7772400" cy="2025570"/>
          </a:xfrm>
        </p:spPr>
        <p:txBody>
          <a:bodyPr>
            <a:normAutofit fontScale="90000"/>
          </a:bodyPr>
          <a:lstStyle/>
          <a:p>
            <a:pPr algn="ctr"/>
            <a:r>
              <a:rPr lang="ru-RU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«Карты Проппа» </a:t>
            </a:r>
            <a:br>
              <a:rPr lang="ru-RU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как средство обучения творческому рассказыванию</a:t>
            </a:r>
          </a:p>
        </p:txBody>
      </p:sp>
    </p:spTree>
    <p:extLst>
      <p:ext uri="{BB962C8B-B14F-4D97-AF65-F5344CB8AC3E}">
        <p14:creationId xmlns:p14="http://schemas.microsoft.com/office/powerpoint/2010/main" val="8781497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ÐÐ°ÑÑÐ¸Ð½ÐºÐ¸ Ð¿Ð¾ Ð·Ð°Ð¿ÑÐ¾ÑÑ Ð²Ð»Ð°Ð´Ð¸Ð¼Ð¸Ñ Ð¿ÑÐ¾Ð¿Ð¿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584" y="764704"/>
            <a:ext cx="2514600" cy="2514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3203848" y="404664"/>
            <a:ext cx="5569474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Владимир Яковлевич </a:t>
            </a:r>
            <a:r>
              <a:rPr lang="ru-RU" sz="3200" b="1" dirty="0" err="1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Пропп</a:t>
            </a:r>
            <a:endParaRPr lang="ru-RU" sz="3200" b="1" dirty="0">
              <a:solidFill>
                <a:schemeClr val="accent4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800" b="1" dirty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28 апреля 1895 – 22 августа 1970</a:t>
            </a:r>
          </a:p>
          <a:p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324289" y="2276872"/>
            <a:ext cx="5328592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Известный русский филолог, фольклорист. Занимался изучением русских народных сказок. В ходе совей работы обнаружил, что волшебные сказки строятся из набора сказочных ситуаций, теперь их называют «карты Проппа». Такие ситуации – кирпичики, с помощью которых строится здание сказки.</a:t>
            </a:r>
          </a:p>
        </p:txBody>
      </p:sp>
    </p:spTree>
    <p:extLst>
      <p:ext uri="{BB962C8B-B14F-4D97-AF65-F5344CB8AC3E}">
        <p14:creationId xmlns:p14="http://schemas.microsoft.com/office/powerpoint/2010/main" val="310344106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11577" y="692696"/>
            <a:ext cx="849694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	В.Я. Пропп выяснил, что сказки имеют определенную структуру. 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04681" y="1464656"/>
            <a:ext cx="820891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	Структура имеет определенные функции. Этих функций – 31, но, разумеется, не каждая сказка содержит их в полном объеме. 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77701" y="2689429"/>
            <a:ext cx="818859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	Основных, главных функций Пропп выделил 28. </a:t>
            </a:r>
          </a:p>
          <a:p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Для работы с детьми дошкольного возраста достаточно восьми функций.</a:t>
            </a:r>
          </a:p>
        </p:txBody>
      </p:sp>
    </p:spTree>
    <p:extLst>
      <p:ext uri="{BB962C8B-B14F-4D97-AF65-F5344CB8AC3E}">
        <p14:creationId xmlns:p14="http://schemas.microsoft.com/office/powerpoint/2010/main" val="345388333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78E2FBFB-F92F-09A5-6E24-F9CDEBA0300C}"/>
              </a:ext>
            </a:extLst>
          </p:cNvPr>
          <p:cNvSpPr txBox="1"/>
          <p:nvPr/>
        </p:nvSpPr>
        <p:spPr>
          <a:xfrm>
            <a:off x="2123728" y="908720"/>
            <a:ext cx="5544616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4800" b="1" i="1" dirty="0">
                <a:solidFill>
                  <a:schemeClr val="bg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«Карты Проппа» </a:t>
            </a:r>
            <a:endParaRPr lang="ru-RU" sz="4800" b="1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035C5E4-02FB-0EB3-5706-2461272833F3}"/>
              </a:ext>
            </a:extLst>
          </p:cNvPr>
          <p:cNvSpPr txBox="1"/>
          <p:nvPr/>
        </p:nvSpPr>
        <p:spPr>
          <a:xfrm>
            <a:off x="827584" y="3284984"/>
            <a:ext cx="36004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обучение творческому рассказыванию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709B742-281D-1226-F389-5AA1845987FF}"/>
              </a:ext>
            </a:extLst>
          </p:cNvPr>
          <p:cNvSpPr txBox="1"/>
          <p:nvPr/>
        </p:nvSpPr>
        <p:spPr>
          <a:xfrm>
            <a:off x="5076056" y="3284984"/>
            <a:ext cx="36004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сочинение</a:t>
            </a:r>
          </a:p>
          <a:p>
            <a:pPr algn="ctr"/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сказок</a:t>
            </a:r>
          </a:p>
        </p:txBody>
      </p:sp>
      <p:sp>
        <p:nvSpPr>
          <p:cNvPr id="12" name="Стрелка: вниз 11">
            <a:extLst>
              <a:ext uri="{FF2B5EF4-FFF2-40B4-BE49-F238E27FC236}">
                <a16:creationId xmlns:a16="http://schemas.microsoft.com/office/drawing/2014/main" id="{3BE800C9-F0AD-DBA8-01A7-1C257DFDDC29}"/>
              </a:ext>
            </a:extLst>
          </p:cNvPr>
          <p:cNvSpPr/>
          <p:nvPr/>
        </p:nvSpPr>
        <p:spPr>
          <a:xfrm rot="2056697">
            <a:off x="2483768" y="1739717"/>
            <a:ext cx="1080120" cy="1545267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Стрелка: вниз 12">
            <a:extLst>
              <a:ext uri="{FF2B5EF4-FFF2-40B4-BE49-F238E27FC236}">
                <a16:creationId xmlns:a16="http://schemas.microsoft.com/office/drawing/2014/main" id="{73E10886-00D0-E98F-8A03-AACB53C636AB}"/>
              </a:ext>
            </a:extLst>
          </p:cNvPr>
          <p:cNvSpPr/>
          <p:nvPr/>
        </p:nvSpPr>
        <p:spPr>
          <a:xfrm rot="19831411">
            <a:off x="6013010" y="1749339"/>
            <a:ext cx="1080120" cy="1545267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1938305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ÐÐ°ÑÑÐ¸Ð½ÐºÐ¸ Ð¿Ð¾ Ð·Ð°Ð¿ÑÐ¾ÑÑ ÐºÐ°ÑÑÑ Ð¿ÑÐ¾Ð¿Ð¿Ð°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116632"/>
            <a:ext cx="7992888" cy="59946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9015049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193544" y="332656"/>
            <a:ext cx="716330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3600" b="1" dirty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Этапы работы с картами </a:t>
            </a:r>
            <a:r>
              <a:rPr lang="ru-RU" sz="3600" b="1" dirty="0" err="1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Проппа</a:t>
            </a:r>
            <a:endParaRPr lang="ru-RU" sz="3600" b="1" dirty="0">
              <a:solidFill>
                <a:schemeClr val="accent4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07733" y="1543678"/>
            <a:ext cx="1944216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Познакомить детей со сказкой, как жанром литературного произведения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116772" y="2649761"/>
            <a:ext cx="2304256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Чтение сказки и сопровождение чтения выкладыванием карт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Проппа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372200" y="2656917"/>
            <a:ext cx="1512168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Пересказ сказки, опираясь на карты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Проппа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7380312" y="1730634"/>
            <a:ext cx="144016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Дети сами сочиняют сказку</a:t>
            </a:r>
          </a:p>
        </p:txBody>
      </p:sp>
      <p:cxnSp>
        <p:nvCxnSpPr>
          <p:cNvPr id="8" name="Прямая со стрелкой 7"/>
          <p:cNvCxnSpPr>
            <a:stCxn id="2" idx="2"/>
            <a:endCxn id="3" idx="0"/>
          </p:cNvCxnSpPr>
          <p:nvPr/>
        </p:nvCxnSpPr>
        <p:spPr>
          <a:xfrm flipH="1">
            <a:off x="1279841" y="978987"/>
            <a:ext cx="3495357" cy="564691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Прямая со стрелкой 9"/>
          <p:cNvCxnSpPr>
            <a:stCxn id="2" idx="2"/>
            <a:endCxn id="4" idx="0"/>
          </p:cNvCxnSpPr>
          <p:nvPr/>
        </p:nvCxnSpPr>
        <p:spPr>
          <a:xfrm>
            <a:off x="4775198" y="978987"/>
            <a:ext cx="493702" cy="167077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Прямая со стрелкой 11"/>
          <p:cNvCxnSpPr>
            <a:stCxn id="2" idx="2"/>
            <a:endCxn id="5" idx="0"/>
          </p:cNvCxnSpPr>
          <p:nvPr/>
        </p:nvCxnSpPr>
        <p:spPr>
          <a:xfrm>
            <a:off x="4775198" y="978987"/>
            <a:ext cx="2353086" cy="167793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 стрелкой 13"/>
          <p:cNvCxnSpPr>
            <a:stCxn id="2" idx="2"/>
            <a:endCxn id="6" idx="0"/>
          </p:cNvCxnSpPr>
          <p:nvPr/>
        </p:nvCxnSpPr>
        <p:spPr>
          <a:xfrm>
            <a:off x="4775198" y="978987"/>
            <a:ext cx="3325194" cy="751647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076" name="Picture 4" descr="ÐÐ°ÑÑÐ¸Ð½ÐºÐ¸ Ð¿Ð¾ Ð·Ð°Ð¿ÑÐ¾ÑÑ Ð¿Ð¾ ÑÑÑÑÐµÐ¼Ñ Ð²ÐµÐ»ÐµÐ½Ð¸Ñ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07682" y="4437112"/>
            <a:ext cx="3041203" cy="22809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ÐÐ°ÑÑÐ¸Ð½ÐºÐ¸ Ð¿Ð¾ Ð·Ð°Ð¿ÑÐ¾ÑÑ Ð¼Ð¾ÑÐ¾Ð·ÐºÐ¾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9712" y="4280977"/>
            <a:ext cx="2165226" cy="21652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6" name="TextBox 25"/>
          <p:cNvSpPr txBox="1"/>
          <p:nvPr/>
        </p:nvSpPr>
        <p:spPr>
          <a:xfrm>
            <a:off x="2112381" y="1965889"/>
            <a:ext cx="227072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Подготовительные игры</a:t>
            </a:r>
          </a:p>
        </p:txBody>
      </p:sp>
      <p:cxnSp>
        <p:nvCxnSpPr>
          <p:cNvPr id="3079" name="Прямая со стрелкой 3078"/>
          <p:cNvCxnSpPr>
            <a:stCxn id="2" idx="2"/>
            <a:endCxn id="26" idx="0"/>
          </p:cNvCxnSpPr>
          <p:nvPr/>
        </p:nvCxnSpPr>
        <p:spPr>
          <a:xfrm flipH="1">
            <a:off x="3247742" y="978987"/>
            <a:ext cx="1527456" cy="98690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9564382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619672" y="188640"/>
            <a:ext cx="591937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4000" b="1" dirty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Подготовительные игры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79512" y="1040542"/>
            <a:ext cx="5904656" cy="1323439"/>
          </a:xfrm>
          <a:prstGeom prst="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«Чудеса в решете» - как и с помощью чего осуществляются превращения, волшебство (волшебное слово, палочка и другие предметы и их действия);</a:t>
            </a:r>
          </a:p>
        </p:txBody>
      </p:sp>
      <p:pic>
        <p:nvPicPr>
          <p:cNvPr id="4098" name="Picture 2" descr="ÐÐ°ÑÑÐ¸Ð½ÐºÐ¸ Ð¿Ð¾ Ð·Ð°Ð¿ÑÐ¾ÑÑ ÑÐµÑ Ð² Ð·Ð¾Ð»ÑÑÐºÐµ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0192" y="1040542"/>
            <a:ext cx="2243244" cy="15203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ÐÐ¾ÑÐ¾Ð¶ÐµÐµ Ð¸Ð·Ð¾Ð±ÑÐ°Ð¶ÐµÐ½Ð¸Ðµ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714" y="2780928"/>
            <a:ext cx="2409103" cy="2076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2586627" y="2762921"/>
            <a:ext cx="4824536" cy="1631216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«Кто на свете всех злее?»</a:t>
            </a:r>
          </a:p>
          <a:p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Выявление злых и коварных сказочных героев, описание их внешнего облика, характера, образа жизни, привычек, жилища;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05398" y="4889638"/>
            <a:ext cx="6048672" cy="1015663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«Заветные слова» – попытка вычленить самые действенные, значимые слова в сказке (волшебные слова, сказочные приговоры);</a:t>
            </a:r>
          </a:p>
        </p:txBody>
      </p:sp>
      <p:pic>
        <p:nvPicPr>
          <p:cNvPr id="4102" name="Picture 6" descr="ÐÐ°ÑÑÐ¸Ð½ÐºÐ¸ Ð¿Ð¾ Ð·Ð°Ð¿ÑÐ¾ÑÑ ÑÐºÐ°Ð·ÐºÐ° Ð²Ð¾Ð»Ðº Ð¸ Ð»Ð¸ÑÐ°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0230" y="4725144"/>
            <a:ext cx="2357373" cy="17588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4297371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91951" y="677886"/>
            <a:ext cx="5184576" cy="1938992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«Что в дороге пригодится?» (скатерть-самобранка, сапоги-скороходы, меч-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кладенец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и т.д.). Придумывание новых предметов помощников;</a:t>
            </a:r>
          </a:p>
        </p:txBody>
      </p:sp>
      <p:pic>
        <p:nvPicPr>
          <p:cNvPr id="5122" name="Picture 2" descr="ÐÐ°ÑÑÐ¸Ð½ÐºÐ¸ Ð¿Ð¾ Ð·Ð°Ð¿ÑÐ¾ÑÑ ÑÐºÐ°ÑÐµÑÑÑ ÑÐ°Ð¼Ð¾Ð±ÑÐ°Ð½ÐºÐ°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2120" y="374322"/>
            <a:ext cx="3295559" cy="21185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395536" y="3356992"/>
            <a:ext cx="5080991" cy="2308324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«Что общего?» – сравнительный анализ различных сказок с точки зрения сходства и различия между ними («Теремок» и «Рукавичка», «Мороз Иванович» и «Госпожа метелица»);</a:t>
            </a:r>
          </a:p>
        </p:txBody>
      </p:sp>
      <p:pic>
        <p:nvPicPr>
          <p:cNvPr id="5124" name="Picture 4" descr="ÐÐ°ÑÑÐ¸Ð½ÐºÐ¸ Ð¿Ð¾ Ð·Ð°Ð¿ÑÐ¾ÑÑ ÑÐµÑÐµÐ¼Ð¾Ðº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2120" y="3977203"/>
            <a:ext cx="3265350" cy="22530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9733931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7504" y="867330"/>
            <a:ext cx="5256583" cy="1200329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«Волшебные имена». Выяснение причин, почему дали именно такое имя герою;</a:t>
            </a:r>
          </a:p>
        </p:txBody>
      </p:sp>
      <p:pic>
        <p:nvPicPr>
          <p:cNvPr id="6146" name="Picture 2" descr="ÐÐ¾ÑÐ¾Ð¶ÐµÐµ Ð¸Ð·Ð¾Ð±ÑÐ°Ð¶ÐµÐ½Ð¸Ðµ"/>
          <p:cNvPicPr>
            <a:picLocks noChangeAspect="1" noChangeArrowheads="1" noCrop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8104" y="332656"/>
            <a:ext cx="3287807" cy="24851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467544" y="3861048"/>
            <a:ext cx="4752528" cy="1569660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«Хороший-плохой» - выявление положительных и отрицательных черт характера героев, их действий.</a:t>
            </a:r>
          </a:p>
        </p:txBody>
      </p:sp>
      <p:pic>
        <p:nvPicPr>
          <p:cNvPr id="6148" name="Picture 4" descr="ÐÐ°ÑÑÐ¸Ð½ÐºÐ¸ Ð¿Ð¾ Ð·Ð°Ð¿ÑÐ¾ÑÑ Ð·Ð°ÑÑÐºÐ¸Ð½Ð° Ð¸Ð·Ð±ÑÑÐºÐ°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0112" y="3356992"/>
            <a:ext cx="2812077" cy="33123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8712078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/>
              <a:t>Сказка «Кот, петух и лиса»</a:t>
            </a:r>
          </a:p>
        </p:txBody>
      </p:sp>
      <p:pic>
        <p:nvPicPr>
          <p:cNvPr id="4" name="Рисунок 3" descr="ÐÐ°ÑÑÑ ÐÑÐ¾Ð¿Ð¿Ð°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5656" y="1268759"/>
            <a:ext cx="1619856" cy="2216269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Рисунок 4" descr="ÐÐ°ÑÑÑ ÐÑÐ¾Ð¿Ð¿Ð°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57032" y="1253342"/>
            <a:ext cx="1629936" cy="2220684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Рисунок 5" descr="ÐÐ°ÑÑÑ ÐÑÐ¾Ð¿Ð¿Ð°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95344" y="1245507"/>
            <a:ext cx="1605082" cy="2183493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Рисунок 6" descr="ÐÐ°ÑÑÑ ÐÑÐ¾Ð¿Ð¿Ð°"/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66352" y="3847704"/>
            <a:ext cx="1620048" cy="2283635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Рисунок 7" descr="ÐÐ°ÑÑÑ ÐÑÐ¾Ð¿Ð¿Ð°"/>
          <p:cNvPicPr/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92810" y="3767396"/>
            <a:ext cx="1620000" cy="2287081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Рисунок 8" descr="ÐÐ°ÑÑÑ ÐÑÐ¾Ð¿Ð¿Ð°"/>
          <p:cNvPicPr/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57263" y="3864672"/>
            <a:ext cx="1591289" cy="230167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46000428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/>
              <a:t>Сочиняем сказку</a:t>
            </a:r>
          </a:p>
        </p:txBody>
      </p:sp>
      <p:pic>
        <p:nvPicPr>
          <p:cNvPr id="4" name="Рисунок 3" descr="ÐÐ°ÑÑÑ ÐÑÐ¾Ð¿Ð¿Ð°">
            <a:extLst>
              <a:ext uri="{FF2B5EF4-FFF2-40B4-BE49-F238E27FC236}">
                <a16:creationId xmlns:a16="http://schemas.microsoft.com/office/drawing/2014/main" id="{D839E72A-4846-B971-C5D1-C3A5E0292A7B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408329"/>
            <a:ext cx="1619856" cy="2216269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F030DC55-3AED-1AA5-88CF-2F8F17F1E62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54706" y="1377986"/>
            <a:ext cx="1453460" cy="2216269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A718F53A-9C55-266A-CF31-4ECDD915DF3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75290" y="1397384"/>
            <a:ext cx="1448027" cy="2191210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527067CF-AD27-CA44-76F6-FB4AA8B948C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45090" y="1433388"/>
            <a:ext cx="1404712" cy="2191210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A06FF8A3-110B-9435-926F-FAE64EE5FD7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224" y="3920933"/>
            <a:ext cx="1526862" cy="1947099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78552CB5-EBD4-6DBD-2E06-D8B875CEE37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43905" y="3937538"/>
            <a:ext cx="1318397" cy="19470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6230F36A-CFEC-72E7-80E7-FD98926884D3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66202" y="3920933"/>
            <a:ext cx="1318397" cy="19470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7A389FBB-BC9C-69E5-4301-65C1342953F3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23312" y="3969119"/>
            <a:ext cx="1254718" cy="1898913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0BA4292D-0CF1-A7F2-DC85-248AE118F1F7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94438" y="3969120"/>
            <a:ext cx="1254829" cy="189891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6244935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131839" y="764704"/>
            <a:ext cx="2675669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400" b="1" dirty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Результат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475656" y="1772815"/>
            <a:ext cx="6624736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умение определять жанр произведения;</a:t>
            </a:r>
          </a:p>
          <a:p>
            <a:pPr marL="285750" indent="-285750">
              <a:buFontTx/>
              <a:buChar char="-"/>
            </a:pP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запоминание последовательности событий;</a:t>
            </a:r>
          </a:p>
          <a:p>
            <a:pPr marL="285750" indent="-285750">
              <a:buFontTx/>
              <a:buChar char="-"/>
            </a:pP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выделение основного содержания сказки;</a:t>
            </a:r>
          </a:p>
          <a:p>
            <a:pPr marL="285750" indent="-285750">
              <a:buFontTx/>
              <a:buChar char="-"/>
            </a:pP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выстраивание схемы содержания, опираясь на карты Проппа;</a:t>
            </a:r>
          </a:p>
          <a:p>
            <a:pPr marL="285750" indent="-285750">
              <a:buFontTx/>
              <a:buChar char="-"/>
            </a:pP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уверенное манипулирование картами.</a:t>
            </a:r>
          </a:p>
        </p:txBody>
      </p:sp>
    </p:spTree>
    <p:extLst>
      <p:ext uri="{BB962C8B-B14F-4D97-AF65-F5344CB8AC3E}">
        <p14:creationId xmlns:p14="http://schemas.microsoft.com/office/powerpoint/2010/main" val="231947863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71600" y="2780928"/>
            <a:ext cx="763284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b="1" dirty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СПАСИБО ЗА ВНИМАНИЕ!</a:t>
            </a:r>
          </a:p>
        </p:txBody>
      </p:sp>
    </p:spTree>
    <p:extLst>
      <p:ext uri="{BB962C8B-B14F-4D97-AF65-F5344CB8AC3E}">
        <p14:creationId xmlns:p14="http://schemas.microsoft.com/office/powerpoint/2010/main" val="2203067558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Открытая">
  <a:themeElements>
    <a:clrScheme name="Открытая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Открытая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inorFont>
    </a:fontScheme>
    <a:fmtScheme name="Открытая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227</TotalTime>
  <Words>372</Words>
  <Application>Microsoft Office PowerPoint</Application>
  <PresentationFormat>Экран (4:3)</PresentationFormat>
  <Paragraphs>36</Paragraphs>
  <Slides>13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9" baseType="lpstr">
      <vt:lpstr>Lucida Sans Unicode</vt:lpstr>
      <vt:lpstr>Times New Roman</vt:lpstr>
      <vt:lpstr>Verdana</vt:lpstr>
      <vt:lpstr>Wingdings 2</vt:lpstr>
      <vt:lpstr>Wingdings 3</vt:lpstr>
      <vt:lpstr>Открытая</vt:lpstr>
      <vt:lpstr>«Карты Проппа»  как средство обучения творческому рассказыванию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Сказка «Кот, петух и лиса»</vt:lpstr>
      <vt:lpstr>Сочиняем сказку</vt:lpstr>
      <vt:lpstr>Презентация PowerPoint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Карты Проппа как средство обучения творческому рассказыванию</dc:title>
  <dc:creator>and</dc:creator>
  <cp:lastModifiedBy>Svetlana05011969 Svetlana</cp:lastModifiedBy>
  <cp:revision>18</cp:revision>
  <dcterms:created xsi:type="dcterms:W3CDTF">2018-12-02T09:04:28Z</dcterms:created>
  <dcterms:modified xsi:type="dcterms:W3CDTF">2024-03-06T04:53:09Z</dcterms:modified>
</cp:coreProperties>
</file>